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7" r:id="rId5"/>
    <p:sldId id="266" r:id="rId6"/>
    <p:sldId id="263" r:id="rId7"/>
    <p:sldId id="268" r:id="rId8"/>
    <p:sldId id="269" r:id="rId9"/>
    <p:sldId id="258" r:id="rId10"/>
    <p:sldId id="270" r:id="rId11"/>
    <p:sldId id="272" r:id="rId12"/>
  </p:sldIdLst>
  <p:sldSz cx="12192000" cy="6858000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38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B4B86B-36EB-341C-3A9A-3E2AB092A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271980-2662-F1E5-A04C-83A319C9C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2CD629-E620-5190-433F-066D0032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9F11D-2AC2-4B35-9BF9-8AF1B51113F5}" type="datetimeFigureOut">
              <a:rPr lang="es-BO" smtClean="0"/>
              <a:t>9/5/23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80D833-3C4C-9690-2406-DDD303DF4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E6C5A4-A397-C9C7-19A5-BDF4F9D7A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6C0-29D9-4C1F-B147-5318FC6B4667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43414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8E0C45-494D-62E8-728A-EDE12F661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35BAB3-D69B-4045-86DC-C62FB5052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57B1E4-A117-2CF8-BB8E-97BED283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9F11D-2AC2-4B35-9BF9-8AF1B51113F5}" type="datetimeFigureOut">
              <a:rPr lang="es-BO" smtClean="0"/>
              <a:t>9/5/23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5FE0F0-E110-3FEC-E235-5F38DBD2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A7913F-A2D7-F72A-1DEE-53EC576B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6C0-29D9-4C1F-B147-5318FC6B4667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09613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6846A8-25A2-BC24-A69E-7864FD6F63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AE0112-8676-00F0-DEC3-6E4597B75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D925B-AE8E-2FD0-F3A9-E1C0B9B30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9F11D-2AC2-4B35-9BF9-8AF1B51113F5}" type="datetimeFigureOut">
              <a:rPr lang="es-BO" smtClean="0"/>
              <a:t>9/5/23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0F7FBE-6A7C-8881-F039-8281836E2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E98AD0-4CEC-1D4D-FD30-5E933BE4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6C0-29D9-4C1F-B147-5318FC6B4667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6826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A4E6D-89D4-046E-0563-8865A771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4BDC22-B0D6-CF39-8E76-A78230CAE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0F06FC-063F-A655-26E8-747A765F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9F11D-2AC2-4B35-9BF9-8AF1B51113F5}" type="datetimeFigureOut">
              <a:rPr lang="es-BO" smtClean="0"/>
              <a:t>9/5/23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6B61EC-9371-FD67-2F76-592C40AEE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F72D26-0797-4B52-1D73-AEAEBD197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6C0-29D9-4C1F-B147-5318FC6B4667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106512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1B537-2D53-4E3F-5EAB-A337244E8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BDE43D-FD50-116A-EF2A-F1D9ECDC6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FD8201-0901-6C8B-F14F-1850AC604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9F11D-2AC2-4B35-9BF9-8AF1B51113F5}" type="datetimeFigureOut">
              <a:rPr lang="es-BO" smtClean="0"/>
              <a:t>9/5/23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E0646C-CD0D-1F20-3615-AF9BFFA2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01F34C-09CC-4735-5479-BDF5A07E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6C0-29D9-4C1F-B147-5318FC6B4667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89919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3D8B5-9FDA-3D99-E76F-7ECDE5C52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DCA823-108B-0448-832F-AF94211C2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DB6B6D-18BD-13F9-FFCA-F1194433B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9DC02A-91AF-B806-2D57-16CA86D31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9F11D-2AC2-4B35-9BF9-8AF1B51113F5}" type="datetimeFigureOut">
              <a:rPr lang="es-BO" smtClean="0"/>
              <a:t>9/5/23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6E874E-E5E1-553F-3C0A-927BFE3A8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B4E045-E8E9-9508-C65E-F4ED337F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6C0-29D9-4C1F-B147-5318FC6B4667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08473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3CB7B2-F3ED-ADDF-2E12-A05AA0C8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473696-9948-38E9-1439-E91BE70A3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5112B4-6FB8-6480-9C0F-7F87B0357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7EFB52C-B547-606B-44A0-AC9ECFE24A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B758614-0D01-23E4-66EC-168150036C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E9F1319-5766-EA82-8BB8-369B04C18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9F11D-2AC2-4B35-9BF9-8AF1B51113F5}" type="datetimeFigureOut">
              <a:rPr lang="es-BO" smtClean="0"/>
              <a:t>9/5/23</a:t>
            </a:fld>
            <a:endParaRPr lang="es-B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2C6062-9705-4518-9CC1-3914FADF0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F6EEF0-665D-0974-7382-2DA6B50F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6C0-29D9-4C1F-B147-5318FC6B4667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09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3A04C8-E181-95DB-7C26-E2AB82852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550C0C3-6348-7958-EA48-74F1AFC24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9F11D-2AC2-4B35-9BF9-8AF1B51113F5}" type="datetimeFigureOut">
              <a:rPr lang="es-BO" smtClean="0"/>
              <a:t>9/5/23</a:t>
            </a:fld>
            <a:endParaRPr lang="es-B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EAE4866-EE1F-AB7D-AFEF-F7D49126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2246859-29E1-3DDA-E0D2-7C34BF1D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6C0-29D9-4C1F-B147-5318FC6B4667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98561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AFB58E-CE73-85C7-B125-164501FBB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9F11D-2AC2-4B35-9BF9-8AF1B51113F5}" type="datetimeFigureOut">
              <a:rPr lang="es-BO" smtClean="0"/>
              <a:t>9/5/23</a:t>
            </a:fld>
            <a:endParaRPr lang="es-B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1562A08-72CD-6007-1933-332A4466D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8E8686D-49A2-5368-5A39-57E5F5EEC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6C0-29D9-4C1F-B147-5318FC6B4667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922765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C633F-2FCC-753E-C6CD-227BC6393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E3CC48-DB81-F4E0-AE92-268E846E9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72B5A0-FBDE-1574-2974-44547E5C4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7E9AE7-0B0A-AFCD-9640-06CD5537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9F11D-2AC2-4B35-9BF9-8AF1B51113F5}" type="datetimeFigureOut">
              <a:rPr lang="es-BO" smtClean="0"/>
              <a:t>9/5/23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BEE69E-BE6D-2034-09A9-E3FE8564A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90B96E-A440-662F-5416-1D6AC034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6C0-29D9-4C1F-B147-5318FC6B4667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64157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C8CB18-3BD5-649F-46D9-955BAB1E3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BF2B59-7449-9E36-95BA-B2E104B285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B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EE441D-8A79-1FD8-20B2-B4EEC6ED5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8C9B21-A4DA-C3C7-7DC6-2E6E0524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9F11D-2AC2-4B35-9BF9-8AF1B51113F5}" type="datetimeFigureOut">
              <a:rPr lang="es-BO" smtClean="0"/>
              <a:t>9/5/23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2A3ED1-B92E-3156-DF92-DC0584736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022039-5F02-7CAF-EFAE-1803C0D60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6C0-29D9-4C1F-B147-5318FC6B4667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464653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DF3A866-2547-BEC0-86B2-261C6EC1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D21F65-ED4A-2FE7-CA8C-23D2131CA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D0FAEA-D9A2-3999-9CBB-D043BC267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9F11D-2AC2-4B35-9BF9-8AF1B51113F5}" type="datetimeFigureOut">
              <a:rPr lang="es-BO" smtClean="0"/>
              <a:t>9/5/23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F8CF16-35F1-6673-699F-51D8E1798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7B840D-24BA-1F8B-4EAC-1AEB3AD3B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126C0-29D9-4C1F-B147-5318FC6B4667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26499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irazodnem/Proyecto_Final/blob/108f1ceda4d17f18307ba618269f1cb7a0cb054e/Proyecto_Final_Ariel_Mendoza%20.ipynb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f-courses-data.s3.us.cloud-object-storage.appdomain.cloud/IBMDeveloperSkillsNetwork-DS0701EN-SkillsNetwork/labs_v1/Geospatial_Coordinates.csv" TargetMode="External"/><Relationship Id="rId2" Type="http://schemas.openxmlformats.org/officeDocument/2006/relationships/hyperlink" Target="https://en.wikipedia.org/wiki/List_of_postal_codes_of_Canada:_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foursquar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511CAF-1699-B746-66F8-794FA91D68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Análisis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de la </a:t>
            </a:r>
            <a:r>
              <a:rPr lang="en-US" b="1" dirty="0" err="1">
                <a:solidFill>
                  <a:srgbClr val="374151"/>
                </a:solidFill>
                <a:latin typeface="Söhne"/>
              </a:rPr>
              <a:t>D</a:t>
            </a:r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istribución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1" dirty="0" err="1">
                <a:solidFill>
                  <a:srgbClr val="374151"/>
                </a:solidFill>
                <a:latin typeface="Söhne"/>
              </a:rPr>
              <a:t>C</a:t>
            </a:r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afeterías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los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1" dirty="0" err="1">
                <a:solidFill>
                  <a:srgbClr val="374151"/>
                </a:solidFill>
                <a:latin typeface="Söhne"/>
              </a:rPr>
              <a:t>V</a:t>
            </a:r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ecindarios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de Toronto</a:t>
            </a:r>
            <a:endParaRPr lang="es-BO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E0BF57-A335-F2CB-AEEB-2225C99A6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1111" y="4369682"/>
            <a:ext cx="9144000" cy="1655762"/>
          </a:xfrm>
        </p:spPr>
        <p:txBody>
          <a:bodyPr/>
          <a:lstStyle/>
          <a:p>
            <a:pPr algn="just"/>
            <a:r>
              <a:rPr lang="es-BO" dirty="0"/>
              <a:t>Ariel Mendoza I. </a:t>
            </a:r>
          </a:p>
          <a:p>
            <a:pPr algn="just"/>
            <a:r>
              <a:rPr lang="es-BO" dirty="0">
                <a:hlinkClick r:id="rId2"/>
              </a:rPr>
              <a:t>https://github.com/leirazodnem/Proyecto_Final/blob/108f1ceda4d17f18307ba618269f1cb7a0cb054e/Proyecto_Final_Ariel_Mendoza%20.ipynb</a:t>
            </a:r>
            <a:r>
              <a:rPr lang="es-B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016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936DB-213D-769E-8253-B655078D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Conclusiones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038841-ECF8-2E3D-DE4B-848B7B7D7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4748213"/>
          </a:xfrm>
        </p:spPr>
        <p:txBody>
          <a:bodyPr>
            <a:normAutofit fontScale="625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base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resultados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de clustering,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han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identificado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4 clusters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diferentes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centro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de Toronto,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cada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uno con sus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propias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características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términos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lugares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relacionados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café.</a:t>
            </a:r>
          </a:p>
          <a:p>
            <a:pPr algn="l">
              <a:lnSpc>
                <a:spcPct val="12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Cluster 0: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este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cluster,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lugar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más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común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es un Café,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seguido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de Bubble Tea Shop, Cafes, Coffee, and Tea Houses y Coffee Shop.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Esto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indica que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vecindarios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este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cluster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tienen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una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mayor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presencia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cafeterías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pPr algn="l">
              <a:lnSpc>
                <a:spcPct val="12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Cluster 1: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este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cluster,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lugar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más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común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es un Coffee Shop,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seguido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de Bubble Tea Shop, Cafes, Coffee, and Tea Houses y Café.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Aquí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Coffee Shops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parecen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ser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más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prevalentes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que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Cluster 0.</a:t>
            </a:r>
          </a:p>
          <a:p>
            <a:pPr algn="l">
              <a:lnSpc>
                <a:spcPct val="12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Cluster 2: Este cluster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caracteriza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por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tener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Cafes, Coffee, and Tea Houses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como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lugar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más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común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seguido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de Bubble Tea Shop, Café y Coffee Shop.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Podría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interpretarse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como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un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área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una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combinación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equilibrada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diferentes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tipos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establecimientos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relacionados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café.</a:t>
            </a:r>
          </a:p>
          <a:p>
            <a:pPr algn="l">
              <a:lnSpc>
                <a:spcPct val="12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Cluster 3: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Cluster 3,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lugar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más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común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es un Bubble Tea Shop,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seguido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de Cafes, Coffee, and Tea Houses, Café y Coffee Shop.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Esto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sugiere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que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estos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vecindarios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hay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una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mayor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prevalencia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de tiendas de Bubble Tea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comparación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otros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clusters.</a:t>
            </a:r>
          </a:p>
          <a:p>
            <a:pPr marL="0" indent="0" algn="just">
              <a:buNone/>
            </a:pP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970826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936DB-213D-769E-8253-B655078D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Recomendaciones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038841-ECF8-2E3D-DE4B-848B7B7D7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4748213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Si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busca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establecer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café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un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área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donde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ya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existen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muchas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cafeterías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y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una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gran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cultura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del café,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Cluster 0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podría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ser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una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buena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opción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 Sin embargo,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también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podría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enfrentar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una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mayor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competencia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estos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vecindarios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pPr algn="just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Si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busca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un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área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donde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Coffee Shops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sean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más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comunes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y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quieras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competir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directamente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ellos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podría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considerar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Cluster 1.</a:t>
            </a:r>
          </a:p>
          <a:p>
            <a:pPr algn="just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Si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desea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un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área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una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combinación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equilibrada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diferentes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tipos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establecimientos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relacionados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café,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Cluster 2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podría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ser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una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opción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interesante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pPr algn="just">
              <a:lnSpc>
                <a:spcPct val="12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Si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desea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ubicar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tu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café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un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área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una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mayor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presencia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de Bubble Tea Shops,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podrías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considerar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Cluster3,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aquí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podrías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tener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la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oportunidad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atraer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clientes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que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buscan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alternativas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 las tiendas de Bubble Tea.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T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odos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estos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son puntos de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partida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y que se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recomienda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considerar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otros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factores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como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la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demografía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acceso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transporte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público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y la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renta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promedio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de la zona, para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tomar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una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decisión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con mayor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precisión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sobre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la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ubicación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de un café 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cualquier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otro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negocio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pPr marL="0" indent="0" algn="just">
              <a:buNone/>
            </a:pP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1047951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936DB-213D-769E-8253-B655078D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Descripción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del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Problema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038841-ECF8-2E3D-DE4B-848B7B7D7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proyecto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analizará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distribución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cafeterías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vecindarios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Toronto. 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buscará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identificar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qué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vecindarios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tienen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 mayor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concentración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cafeterías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agruparlos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clusters para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facilitar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comprensión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datos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Los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resultados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podrían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ser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útiles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para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inversionistas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estén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interesados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abrir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nueva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cafetería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Toronto o para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cualquier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persona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interesada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entender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distribución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negocios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 ciudad.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1268321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936DB-213D-769E-8253-B655078D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Datos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038841-ECF8-2E3D-DE4B-848B7B7D7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463"/>
            <a:ext cx="10515600" cy="476250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800" b="1" i="0" dirty="0" err="1">
                <a:effectLst/>
                <a:latin typeface="Söhne"/>
              </a:rPr>
              <a:t>Datos</a:t>
            </a:r>
            <a:endParaRPr lang="en-US" sz="1800" b="1" i="0" dirty="0">
              <a:effectLst/>
              <a:latin typeface="Söhne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Los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datos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utilizados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este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proyecto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provienen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de dos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fuentes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principales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: la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página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de Wikipedia con la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lista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códigos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postales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Canadá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archivo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CSV que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contiene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las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coordenadas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geográficas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cada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código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postal.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Además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, se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utiliza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la API de Foursquare para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obtener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información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sobre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las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cafeterías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otros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lugares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relacionados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cada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vecindario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b="1" i="0" dirty="0">
                <a:effectLst/>
                <a:latin typeface="Söhne"/>
              </a:rPr>
              <a:t>Fuentes de </a:t>
            </a:r>
            <a:r>
              <a:rPr lang="en-US" sz="1800" b="1" i="0" dirty="0" err="1">
                <a:effectLst/>
                <a:latin typeface="Söhne"/>
              </a:rPr>
              <a:t>datos</a:t>
            </a:r>
            <a:endParaRPr lang="en-US" sz="1800" b="1" i="0" dirty="0">
              <a:effectLst/>
              <a:latin typeface="Söhne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Fuente 1: </a:t>
            </a:r>
            <a:r>
              <a:rPr lang="en-US" sz="1800" b="0" i="0" u="sng" dirty="0">
                <a:solidFill>
                  <a:srgbClr val="374151"/>
                </a:solidFill>
                <a:effectLst/>
                <a:latin typeface="Söhne"/>
                <a:hlinkClick r:id="rId2"/>
              </a:rPr>
              <a:t>Lista de códigos postales de Canadá en Wikipedia</a:t>
            </a:r>
            <a:endParaRPr lang="en-US" sz="1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Fuente 2: </a:t>
            </a:r>
            <a:r>
              <a:rPr lang="en-US" sz="1800" b="0" i="0" u="sng" dirty="0">
                <a:solidFill>
                  <a:srgbClr val="374151"/>
                </a:solidFill>
                <a:effectLst/>
                <a:latin typeface="Söhne"/>
                <a:hlinkClick r:id="rId3"/>
              </a:rPr>
              <a:t>Archivo CSV con las coordenadas geográficas de cada código postal</a:t>
            </a:r>
            <a:endParaRPr lang="en-US" sz="1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Fuente 3: </a:t>
            </a:r>
            <a:r>
              <a:rPr lang="en-US" sz="1800" b="0" i="0" u="sng" dirty="0">
                <a:solidFill>
                  <a:srgbClr val="374151"/>
                </a:solidFill>
                <a:effectLst/>
                <a:latin typeface="Söhne"/>
                <a:hlinkClick r:id="rId4"/>
              </a:rPr>
              <a:t>API de Foursquare</a:t>
            </a:r>
            <a:endParaRPr lang="en-US" sz="1800" b="0" i="0" u="sng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b="1" i="0" dirty="0" err="1">
                <a:solidFill>
                  <a:srgbClr val="374151"/>
                </a:solidFill>
                <a:effectLst/>
                <a:latin typeface="Söhne"/>
              </a:rPr>
              <a:t>Procesamiento</a:t>
            </a:r>
            <a:r>
              <a:rPr lang="en-US" sz="1800" b="1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sz="1800" b="1" i="0" dirty="0" err="1">
                <a:solidFill>
                  <a:srgbClr val="374151"/>
                </a:solidFill>
                <a:effectLst/>
                <a:latin typeface="Söhne"/>
              </a:rPr>
              <a:t>datos</a:t>
            </a:r>
            <a:r>
              <a:rPr lang="en-US" sz="1800" b="1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Se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obtuvieron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procesaron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los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datos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de la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página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de Wikipedia y del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archivo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CSV para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crear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un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DataFrame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pandas que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contiene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información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sobre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los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códigos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postales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municipios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vecindarios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de Toronto, junto con sus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coordenadas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geográficas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Luego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, se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utilizó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biblioteca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Folium para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crear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un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mapa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interactivo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de downtown de Toronto y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visualizar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los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vecindarios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5323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FC6E65-FF23-1204-88CB-5DD46721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77" y="395110"/>
            <a:ext cx="5662150" cy="2841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5AB76A-5152-CB52-ADEE-B55EE1909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927" y="307580"/>
            <a:ext cx="6169723" cy="2929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7F0B3-F12C-30B1-98D6-5CE889439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64" y="3324618"/>
            <a:ext cx="6115364" cy="3225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208AA-35E8-5BE3-7664-EE0461D43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687" y="3518970"/>
            <a:ext cx="4648201" cy="283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0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936DB-213D-769E-8253-B655078D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55" y="40391"/>
            <a:ext cx="10515600" cy="1325563"/>
          </a:xfrm>
        </p:spPr>
        <p:txBody>
          <a:bodyPr/>
          <a:lstStyle/>
          <a:p>
            <a:pPr algn="l"/>
            <a:r>
              <a:rPr lang="en-US" b="1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Metodología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038841-ECF8-2E3D-DE4B-848B7B7D7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954"/>
            <a:ext cx="10428111" cy="432558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La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metodología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empleada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este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análisis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se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basa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categorización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lugares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relacionados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con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café y la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agrupación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estos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lugares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</a:rPr>
              <a:t>función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su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ubicación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categoría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diferentes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vecindarios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de Toronto.</a:t>
            </a:r>
          </a:p>
          <a:p>
            <a:pPr algn="l">
              <a:buFont typeface="+mj-lt"/>
              <a:buAutoNum type="arabicPeriod"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Se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crea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un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DataFrame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cafes_and_related_df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) que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contiene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información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sobre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lugares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que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pertenecen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a las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categorías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relacionadas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con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café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como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'Café', 'Coffee Shop', 'Cafes, Coffee, and Tea Houses' y 'Bubble Tea Shop'.</a:t>
            </a:r>
          </a:p>
          <a:p>
            <a:pPr algn="l">
              <a:buFont typeface="+mj-lt"/>
              <a:buAutoNum type="arabicPeriod"/>
            </a:pP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Se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realiza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codificación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one-hot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columna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'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main_category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' para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convertir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las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categorías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columnas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binarias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. Se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añade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columna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'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Vecindario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' al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DataFrame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downtown_onehot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) y se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mueve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a la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primera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Söhne"/>
              </a:rPr>
              <a:t>columna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0" indent="0" algn="just">
              <a:buNone/>
            </a:pPr>
            <a:endParaRPr lang="es-B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1487D-CD3B-E11E-E282-2F0C713AF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11" y="3822188"/>
            <a:ext cx="5760155" cy="1869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6AE5D3-2E27-345E-34D9-1247A8EED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905" y="3429000"/>
            <a:ext cx="4527895" cy="314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20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BC7EF-1B22-003E-2BA4-FF67B8A48025}"/>
              </a:ext>
            </a:extLst>
          </p:cNvPr>
          <p:cNvSpPr txBox="1"/>
          <p:nvPr/>
        </p:nvSpPr>
        <p:spPr>
          <a:xfrm>
            <a:off x="440267" y="304800"/>
            <a:ext cx="116162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3. 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agrupan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datos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'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Vecindario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' y 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calcula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 media de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frecuencia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ocurrencia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categoría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vecindario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utilizando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método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groupby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(). 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guarda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resultado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un nuevo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DataFrame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downtown_grouped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).</a:t>
            </a:r>
          </a:p>
          <a:p>
            <a:pPr algn="l"/>
            <a:r>
              <a:rPr lang="en-US" dirty="0">
                <a:solidFill>
                  <a:srgbClr val="374151"/>
                </a:solidFill>
                <a:latin typeface="Söhne"/>
              </a:rPr>
              <a:t>4.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Se define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función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return_most_common_venues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) para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devolver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categorías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más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comunes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lugares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vecindario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5. 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crea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un nuevo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DataFrame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neighborhoods_venues_sorted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)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contiene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categorías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más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comunes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lugares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vecindario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8C7E9-40E3-1618-4415-FE9BD56D8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79" y="2494843"/>
            <a:ext cx="4034074" cy="2803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469B4D-A4C6-CC18-3CFF-EBAAA5140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044" y="2494843"/>
            <a:ext cx="7377289" cy="211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4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1C9648-3A05-0254-79F7-F837E28AD94A}"/>
              </a:ext>
            </a:extLst>
          </p:cNvPr>
          <p:cNvSpPr txBox="1"/>
          <p:nvPr/>
        </p:nvSpPr>
        <p:spPr>
          <a:xfrm>
            <a:off x="722489" y="406737"/>
            <a:ext cx="110518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5. 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aplica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algoritmo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K-Means para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agrupar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vecindarios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función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las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categorías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lugares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más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comunes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ajusta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algoritmo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con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número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grupos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k_clusters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) y 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asignan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etiquetas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grupos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al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DataFrame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downtown_grouped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).</a:t>
            </a: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6.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Adicional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calcula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coeficiente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silueta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0.95 con un valor de k=4 indica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agrupamientos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realizados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algoritmo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k-means son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muy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buena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calidad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sugiere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4 clusters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identificados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están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bien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separados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puntos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dentro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cluster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están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cercanos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entre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sí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6BF8D-A1FB-709E-2991-789366DA8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084" y="2429073"/>
            <a:ext cx="5069897" cy="2945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DC28C1-AA60-9CC1-B051-7284B7F38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19" y="2297995"/>
            <a:ext cx="6299322" cy="320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73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AE6315-2EA1-C48B-79BD-E969A8D8E643}"/>
              </a:ext>
            </a:extLst>
          </p:cNvPr>
          <p:cNvSpPr txBox="1"/>
          <p:nvPr/>
        </p:nvSpPr>
        <p:spPr>
          <a:xfrm>
            <a:off x="508001" y="107371"/>
            <a:ext cx="115485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7. Los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resultados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visualizan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un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mapa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interactivo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con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clusters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identificados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colores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diferentes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Además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presenta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tabla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con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vecindarios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sus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respectivos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clusters,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mostrando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lugares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más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comunes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relacionados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con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café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vecindario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han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identificado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4 clusters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diferentes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centro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Toronto,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uno con sus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propias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características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términos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lugares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relacionados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con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café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C0DA15-60A2-4777-CCBB-0C2CBC7E4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111" y="1822910"/>
            <a:ext cx="7772400" cy="395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2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723C3F-5283-6B18-5EE3-C7F3C4964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7" y="179388"/>
            <a:ext cx="10515600" cy="1325563"/>
          </a:xfrm>
        </p:spPr>
        <p:txBody>
          <a:bodyPr/>
          <a:lstStyle/>
          <a:p>
            <a:r>
              <a:rPr lang="es-BO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Resultados</a:t>
            </a:r>
            <a:endParaRPr lang="es-B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DDAE1-4951-696D-B46A-54124354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56" y="1791297"/>
            <a:ext cx="5722653" cy="1924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F80AC4-6A3C-1AD4-C948-8A5AC5512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88" y="3716189"/>
            <a:ext cx="5845412" cy="2361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85628-F357-579C-EAB5-D824095D0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96593"/>
            <a:ext cx="5892312" cy="192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883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1108</Words>
  <Application>Microsoft Macintosh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Helvetica Neue</vt:lpstr>
      <vt:lpstr>Roboto</vt:lpstr>
      <vt:lpstr>Söhne</vt:lpstr>
      <vt:lpstr>Tema de Office</vt:lpstr>
      <vt:lpstr>Análisis de la Distribución de Cafeterías en los Vecindarios de Toronto</vt:lpstr>
      <vt:lpstr>Descripción del Problema </vt:lpstr>
      <vt:lpstr>Datos </vt:lpstr>
      <vt:lpstr>PowerPoint Presentation</vt:lpstr>
      <vt:lpstr>Metodología </vt:lpstr>
      <vt:lpstr>PowerPoint Presentation</vt:lpstr>
      <vt:lpstr>PowerPoint Presentation</vt:lpstr>
      <vt:lpstr>PowerPoint Presentation</vt:lpstr>
      <vt:lpstr>Resultados</vt:lpstr>
      <vt:lpstr>Conclusiones </vt:lpstr>
      <vt:lpstr>Recomendaciones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Localización de restaurantes de seafood en Miami</dc:title>
  <dc:creator>Carlos Mercado Balderrama</dc:creator>
  <cp:lastModifiedBy>Ariel Mendoza Idiaquez</cp:lastModifiedBy>
  <cp:revision>3</cp:revision>
  <dcterms:created xsi:type="dcterms:W3CDTF">2023-05-04T16:42:39Z</dcterms:created>
  <dcterms:modified xsi:type="dcterms:W3CDTF">2023-05-09T06:26:26Z</dcterms:modified>
</cp:coreProperties>
</file>